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</p:sldMasterIdLst>
  <p:notesMasterIdLst>
    <p:notesMasterId r:id="rId9"/>
  </p:notesMasterIdLst>
  <p:sldIdLst>
    <p:sldId id="608" r:id="rId2"/>
    <p:sldId id="695" r:id="rId3"/>
    <p:sldId id="715" r:id="rId4"/>
    <p:sldId id="714" r:id="rId5"/>
    <p:sldId id="697" r:id="rId6"/>
    <p:sldId id="716" r:id="rId7"/>
    <p:sldId id="679" r:id="rId8"/>
  </p:sldIdLst>
  <p:sldSz cx="9144000" cy="6858000" type="screen4x3"/>
  <p:notesSz cx="6858000" cy="91440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Geneva" charset="0"/>
        <a:cs typeface="Geneva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Geneva" charset="0"/>
        <a:cs typeface="Geneva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Geneva" charset="0"/>
        <a:cs typeface="Geneva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Geneva" charset="0"/>
        <a:cs typeface="Geneva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Geneva" charset="0"/>
        <a:cs typeface="Geneva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Geneva" charset="0"/>
        <a:cs typeface="Geneva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Geneva" charset="0"/>
        <a:cs typeface="Geneva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Geneva" charset="0"/>
        <a:cs typeface="Geneva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Geneva" charset="0"/>
        <a:cs typeface="Geneva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ple apple" initials="" lastIdx="2" clrIdx="0"/>
  <p:cmAuthor id="1" name="Nadine abu rumman" initials="Nar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941100"/>
    <a:srgbClr val="000000"/>
    <a:srgbClr val="BD253B"/>
    <a:srgbClr val="FF6600"/>
    <a:srgbClr val="38557F"/>
    <a:srgbClr val="AC27AA"/>
    <a:srgbClr val="FF85FF"/>
    <a:srgbClr val="FF8AD8"/>
    <a:srgbClr val="40404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43" autoAdjust="0"/>
    <p:restoredTop sz="83708" autoAdjust="0"/>
  </p:normalViewPr>
  <p:slideViewPr>
    <p:cSldViewPr snapToGrid="0" snapToObjects="1">
      <p:cViewPr varScale="1">
        <p:scale>
          <a:sx n="102" d="100"/>
          <a:sy n="102" d="100"/>
        </p:scale>
        <p:origin x="220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tiff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hangingPunct="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hangingPunct="0">
              <a:defRPr sz="1200" smtClean="0"/>
            </a:lvl1pPr>
          </a:lstStyle>
          <a:p>
            <a:pPr>
              <a:defRPr/>
            </a:pPr>
            <a:fld id="{A178DEB8-A047-254B-8994-B3320CBD9E37}" type="datetimeFigureOut">
              <a:rPr lang="en-US"/>
              <a:pPr>
                <a:defRPr/>
              </a:pPr>
              <a:t>11/18/20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hangingPunct="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0" hangingPunct="0">
              <a:defRPr sz="1200" smtClean="0"/>
            </a:lvl1pPr>
          </a:lstStyle>
          <a:p>
            <a:pPr>
              <a:defRPr/>
            </a:pPr>
            <a:fld id="{D52F8F3F-8CDD-D64B-97B6-7F93D18B07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82274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Geneva" charset="0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sz="1400" b="0" noProof="0" dirty="0">
              <a:latin typeface="Times"/>
              <a:cs typeface="Times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  <a:cs typeface="Genev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9pPr>
          </a:lstStyle>
          <a:p>
            <a:fld id="{3A740235-A65B-1E49-B48C-96B12ED036C8}" type="slidenum">
              <a:rPr lang="en-US" sz="1200"/>
              <a:pPr/>
              <a:t>1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767269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sz="1400" b="0" noProof="0" dirty="0">
              <a:latin typeface="Times"/>
              <a:cs typeface="Times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  <a:cs typeface="Genev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9pPr>
          </a:lstStyle>
          <a:p>
            <a:fld id="{3A740235-A65B-1E49-B48C-96B12ED036C8}" type="slidenum">
              <a:rPr lang="en-US" sz="1200"/>
              <a:pPr/>
              <a:t>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005682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sz="1400" b="0" noProof="0" dirty="0">
              <a:latin typeface="Times"/>
              <a:cs typeface="Times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  <a:cs typeface="Genev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9pPr>
          </a:lstStyle>
          <a:p>
            <a:fld id="{3A740235-A65B-1E49-B48C-96B12ED036C8}" type="slidenum">
              <a:rPr lang="en-US" sz="1200"/>
              <a:pPr/>
              <a:t>3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681251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sz="1400" b="0" noProof="0" dirty="0">
              <a:latin typeface="Times"/>
              <a:cs typeface="Times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  <a:cs typeface="Genev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9pPr>
          </a:lstStyle>
          <a:p>
            <a:fld id="{3A740235-A65B-1E49-B48C-96B12ED036C8}" type="slidenum">
              <a:rPr lang="en-US" sz="1200"/>
              <a:pPr/>
              <a:t>4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587502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dirty="0">
                <a:solidFill>
                  <a:srgbClr val="000000"/>
                </a:solidFill>
                <a:latin typeface="Calibri" panose="020F0502020204030204" pitchFamily="34" charset="0"/>
              </a:rPr>
              <a:t>They can use slides to organise their pitch into a straightforward narrative with a maximum of 10 slides. Alternatively, they may use a video, a maximum of 3 minutes. 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  <a:cs typeface="Genev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9pPr>
          </a:lstStyle>
          <a:p>
            <a:fld id="{3A740235-A65B-1E49-B48C-96B12ED036C8}" type="slidenum">
              <a:rPr lang="en-US" sz="1200"/>
              <a:pPr/>
              <a:t>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992158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sz="1400" b="0" noProof="0" dirty="0">
              <a:latin typeface="Times"/>
              <a:cs typeface="Times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  <a:cs typeface="Genev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9pPr>
          </a:lstStyle>
          <a:p>
            <a:fld id="{3A740235-A65B-1E49-B48C-96B12ED036C8}" type="slidenum">
              <a:rPr lang="en-US" sz="1200"/>
              <a:pPr/>
              <a:t>6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559789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sz="1400" b="0" noProof="0" dirty="0">
              <a:latin typeface="Times"/>
              <a:cs typeface="Times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  <a:cs typeface="Geneva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Geneva" charset="0"/>
              </a:defRPr>
            </a:lvl9pPr>
          </a:lstStyle>
          <a:p>
            <a:fld id="{3A740235-A65B-1E49-B48C-96B12ED036C8}" type="slidenum">
              <a:rPr lang="en-US" sz="1200"/>
              <a:pPr/>
              <a:t>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824690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/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3CF8F5-AE04-AB4D-B521-8A9B8D02563F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722750-24D6-CE4B-99BB-DA8E542B30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54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97D20D-FBD5-6244-A5F4-568AD07E09BA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C6AD55-286A-C845-ABD7-3436E6282C2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415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44F73A-E77F-2F4E-B553-C69B107A32D8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04C592-B535-2649-ADEB-7196B33C0B4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372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948786-2FE5-E040-BD5A-FA7E15ACC2C0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ED1B23-BE66-2049-AC6A-A83FF9498DE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304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495800" y="3924300"/>
            <a:ext cx="84138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695825" y="3924300"/>
            <a:ext cx="84138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297363" y="3924300"/>
            <a:ext cx="84137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7E6881-E434-ED4D-8BD8-7C47E67FE9E9}" type="datetime1">
              <a:rPr lang="en-US"/>
              <a:pPr>
                <a:defRPr/>
              </a:pPr>
              <a:t>11/18/20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3FE0CD-25E2-ED4C-B7FC-B9BCDF3773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53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56E39C-8263-1D4C-A021-CC671C934469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27CA51-E7A5-E04D-B9D9-A8A473CB59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067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6D1CD9-FD6F-384C-B32A-16058C8C8843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1D7F23-BC62-AC4C-8DBE-AA6434E27C1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37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41AC1B-BCDD-0649-A286-2630E5DF96E5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A908E9-0E72-7E4C-A735-DF7D90B95D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112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FAD94A-9284-6A4D-BC38-5AF834F8E8DF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2FA460-0A5C-0A45-B3E4-E729972250F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330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3FC70A-E313-A445-B1F3-9C838E27C663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11B8FB-2318-334C-A848-BC37FD448A8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683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E61F36-E46A-CF45-AB03-550712D47F3A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027D40-C000-2549-8D68-30115AAF9BF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121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2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2700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 eaLnBrk="0" hangingPunct="0">
              <a:defRPr sz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fld id="{107A7496-AD94-C64B-9426-6F6D0E561628}" type="datetime1">
              <a:rPr lang="en-US"/>
              <a:pPr>
                <a:defRPr/>
              </a:pPr>
              <a:t>11/18/20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8813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 eaLnBrk="0" hangingPunct="0">
              <a:defRPr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925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 eaLnBrk="0" hangingPunct="0">
              <a:defRPr sz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fld id="{E187E976-17FD-EE44-95A4-7EBD9FA97C8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458200" y="6499225"/>
            <a:ext cx="84138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sp>
        <p:nvSpPr>
          <p:cNvPr id="8" name="Oval 7"/>
          <p:cNvSpPr/>
          <p:nvPr/>
        </p:nvSpPr>
        <p:spPr>
          <a:xfrm>
            <a:off x="569913" y="6499225"/>
            <a:ext cx="84137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5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ctr" rtl="0" fontAlgn="base">
        <a:lnSpc>
          <a:spcPts val="5800"/>
        </a:lnSpc>
        <a:spcBef>
          <a:spcPct val="0"/>
        </a:spcBef>
        <a:spcAft>
          <a:spcPct val="0"/>
        </a:spcAft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Geneva" charset="0"/>
          <a:cs typeface="Geneva" charset="0"/>
        </a:defRPr>
      </a:lvl1pPr>
      <a:lvl2pPr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Geneva" charset="0"/>
          <a:cs typeface="Geneva" charset="0"/>
        </a:defRPr>
      </a:lvl2pPr>
      <a:lvl3pPr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Geneva" charset="0"/>
          <a:cs typeface="Geneva" charset="0"/>
        </a:defRPr>
      </a:lvl3pPr>
      <a:lvl4pPr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Geneva" charset="0"/>
          <a:cs typeface="Geneva" charset="0"/>
        </a:defRPr>
      </a:lvl4pPr>
      <a:lvl5pPr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Geneva" charset="0"/>
          <a:cs typeface="Geneva" charset="0"/>
        </a:defRPr>
      </a:lvl5pPr>
      <a:lvl6pPr marL="4572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Geneva" charset="0"/>
          <a:cs typeface="Geneva" charset="0"/>
        </a:defRPr>
      </a:lvl6pPr>
      <a:lvl7pPr marL="9144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Geneva" charset="0"/>
          <a:cs typeface="Geneva" charset="0"/>
        </a:defRPr>
      </a:lvl7pPr>
      <a:lvl8pPr marL="13716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Geneva" charset="0"/>
          <a:cs typeface="Geneva" charset="0"/>
        </a:defRPr>
      </a:lvl8pPr>
      <a:lvl9pPr marL="18288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Geneva" charset="0"/>
          <a:cs typeface="Geneva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7F7F7F"/>
          </a:solidFill>
          <a:latin typeface="+mj-lt"/>
          <a:ea typeface="Geneva" charset="0"/>
          <a:cs typeface="Geneva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Courier New" charset="0"/>
        <a:buChar char="o"/>
        <a:defRPr sz="1600" kern="1200">
          <a:solidFill>
            <a:srgbClr val="7F7F7F"/>
          </a:solidFill>
          <a:latin typeface="+mj-lt"/>
          <a:ea typeface="Geneva" charset="0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rgbClr val="7F7F7F"/>
          </a:solidFill>
          <a:latin typeface="+mj-lt"/>
          <a:ea typeface="Geneva" charset="0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Courier New" charset="0"/>
        <a:buChar char="o"/>
        <a:defRPr sz="1600" kern="1200">
          <a:solidFill>
            <a:srgbClr val="7F7F7F"/>
          </a:solidFill>
          <a:latin typeface="+mj-lt"/>
          <a:ea typeface="Geneva" charset="0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rgbClr val="7F7F7F"/>
          </a:solidFill>
          <a:latin typeface="+mj-lt"/>
          <a:ea typeface="Geneva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mailto:nadine.aburumman@brunel.ac.uk" TargetMode="External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thedigitalprojectmanager.com/sprint-planning-meeting/" TargetMode="External"/><Relationship Id="rId4" Type="http://schemas.openxmlformats.org/officeDocument/2006/relationships/hyperlink" Target="http://graphics.cs.cmu.edu/courses/15-869-F15/How%20to%20pitch%20a%20project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iff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2.png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rojects.invisionapp.com/freehand/document/aDMv0x5mx" TargetMode="Externa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nadineaburumman.youcanbook.me/" TargetMode="External"/><Relationship Id="rId5" Type="http://schemas.openxmlformats.org/officeDocument/2006/relationships/hyperlink" Target="mailto:n.aburumman@brunel.ac.uk" TargetMode="Externa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843" y="3738551"/>
            <a:ext cx="8695156" cy="689387"/>
          </a:xfrm>
        </p:spPr>
        <p:txBody>
          <a:bodyPr>
            <a:normAutofit fontScale="90000"/>
          </a:bodyPr>
          <a:lstStyle/>
          <a:p>
            <a:b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</a:br>
            <a: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  <a:t>Week 8 Tutorial: Sprint Plan</a:t>
            </a:r>
            <a:endParaRPr lang="ro-RO" sz="3600" b="1" dirty="0">
              <a:solidFill>
                <a:schemeClr val="tx1"/>
              </a:solidFill>
              <a:effectLst/>
              <a:latin typeface="Helvetica" pitchFamily="2" charset="0"/>
              <a:cs typeface="Tahom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838" y="4417762"/>
            <a:ext cx="8830849" cy="603418"/>
          </a:xfrm>
        </p:spPr>
        <p:txBody>
          <a:bodyPr rtlCol="0">
            <a:noAutofit/>
          </a:bodyPr>
          <a:lstStyle/>
          <a:p>
            <a:pPr fontAlgn="auto">
              <a:lnSpc>
                <a:spcPct val="120000"/>
              </a:lnSpc>
              <a:spcAft>
                <a:spcPts val="0"/>
              </a:spcAft>
              <a:buFont typeface="Arial" pitchFamily="34" charset="0"/>
              <a:buNone/>
              <a:defRPr/>
            </a:pPr>
            <a:r>
              <a:rPr lang="hr-HR" sz="2600" b="1" dirty="0">
                <a:solidFill>
                  <a:schemeClr val="tx1"/>
                </a:solidFill>
                <a:latin typeface="Helvetica" pitchFamily="2" charset="0"/>
                <a:ea typeface="+mn-ea"/>
                <a:cs typeface="Tahoma"/>
              </a:rPr>
              <a:t>Nadine Aburumman</a:t>
            </a:r>
          </a:p>
          <a:p>
            <a:pPr fontAlgn="auto">
              <a:lnSpc>
                <a:spcPct val="120000"/>
              </a:lnSpc>
              <a:spcAft>
                <a:spcPts val="0"/>
              </a:spcAft>
              <a:buFont typeface="Arial" pitchFamily="34" charset="0"/>
              <a:buNone/>
              <a:defRPr/>
            </a:pPr>
            <a:r>
              <a:rPr lang="hr-HR" sz="2200" b="1" dirty="0">
                <a:solidFill>
                  <a:srgbClr val="BD253B"/>
                </a:solidFill>
                <a:latin typeface="Helvetica" pitchFamily="2" charset="0"/>
                <a:ea typeface="+mn-ea"/>
                <a:cs typeface="Tahoma"/>
                <a:hlinkClick r:id="rId3"/>
              </a:rPr>
              <a:t>nadine.aburumman@brunel.ac.uk</a:t>
            </a:r>
            <a:endParaRPr lang="hr-HR" sz="2200" b="1" dirty="0">
              <a:solidFill>
                <a:srgbClr val="BD253B"/>
              </a:solidFill>
              <a:latin typeface="Helvetica" pitchFamily="2" charset="0"/>
              <a:ea typeface="+mn-ea"/>
              <a:cs typeface="Tahoma"/>
            </a:endParaRPr>
          </a:p>
          <a:p>
            <a:pPr fontAlgn="auto">
              <a:lnSpc>
                <a:spcPct val="120000"/>
              </a:lnSpc>
              <a:spcAft>
                <a:spcPts val="0"/>
              </a:spcAft>
              <a:defRPr/>
            </a:pPr>
            <a:r>
              <a:rPr lang="en-GB" sz="1000" dirty="0">
                <a:latin typeface="Helvetica" pitchFamily="2" charset="0"/>
              </a:rPr>
              <a:t> </a:t>
            </a:r>
          </a:p>
          <a:p>
            <a:pPr fontAlgn="auto">
              <a:lnSpc>
                <a:spcPct val="120000"/>
              </a:lnSpc>
              <a:spcAft>
                <a:spcPts val="0"/>
              </a:spcAft>
              <a:defRPr/>
            </a:pPr>
            <a:r>
              <a:rPr lang="en-GB" sz="1600" dirty="0">
                <a:latin typeface="Helvetica" pitchFamily="2" charset="0"/>
              </a:rPr>
              <a:t> </a:t>
            </a:r>
            <a:r>
              <a:rPr lang="en-GB" sz="1600" b="1" dirty="0">
                <a:solidFill>
                  <a:srgbClr val="941100"/>
                </a:solidFill>
                <a:latin typeface="Helvetica" pitchFamily="2" charset="0"/>
              </a:rPr>
              <a:t>Recommended Reading</a:t>
            </a:r>
          </a:p>
          <a:p>
            <a:pPr fontAlgn="auto">
              <a:lnSpc>
                <a:spcPct val="120000"/>
              </a:lnSpc>
              <a:spcAft>
                <a:spcPts val="0"/>
              </a:spcAft>
              <a:defRPr/>
            </a:pPr>
            <a:endParaRPr lang="en-GB" sz="200" b="1" dirty="0">
              <a:solidFill>
                <a:srgbClr val="941100"/>
              </a:solidFill>
              <a:latin typeface="Helvetica" pitchFamily="2" charset="0"/>
            </a:endParaRPr>
          </a:p>
          <a:p>
            <a:pPr fontAlgn="auto">
              <a:lnSpc>
                <a:spcPct val="120000"/>
              </a:lnSpc>
              <a:spcAft>
                <a:spcPts val="0"/>
              </a:spcAft>
              <a:defRPr/>
            </a:pPr>
            <a:r>
              <a:rPr lang="en-GB" sz="1200" b="1" dirty="0">
                <a:solidFill>
                  <a:srgbClr val="941100"/>
                </a:solidFill>
                <a:latin typeface="Helvetica" pitchFamily="2" charset="0"/>
              </a:rPr>
              <a:t>How To Run A Sprint Planning Meeting Like A Boss</a:t>
            </a:r>
            <a:endParaRPr lang="en-GB" sz="1200" dirty="0">
              <a:solidFill>
                <a:srgbClr val="941100"/>
              </a:solidFill>
              <a:latin typeface="Helvetica" pitchFamily="2" charset="0"/>
              <a:hlinkClick r:id="rId4"/>
            </a:endParaRPr>
          </a:p>
          <a:p>
            <a:pPr fontAlgn="auto">
              <a:lnSpc>
                <a:spcPct val="120000"/>
              </a:lnSpc>
              <a:spcAft>
                <a:spcPts val="0"/>
              </a:spcAft>
              <a:defRPr/>
            </a:pPr>
            <a:r>
              <a:rPr lang="en-GB" sz="1200" dirty="0">
                <a:solidFill>
                  <a:srgbClr val="941100"/>
                </a:solidFill>
                <a:latin typeface="Helvetica" pitchFamily="2" charset="0"/>
                <a:hlinkClick r:id="rId5"/>
              </a:rPr>
              <a:t>https://</a:t>
            </a:r>
            <a:r>
              <a:rPr lang="en-GB" sz="1200" dirty="0" err="1">
                <a:solidFill>
                  <a:srgbClr val="941100"/>
                </a:solidFill>
                <a:latin typeface="Helvetica" pitchFamily="2" charset="0"/>
                <a:hlinkClick r:id="rId5"/>
              </a:rPr>
              <a:t>thedigitalprojectmanager.com</a:t>
            </a:r>
            <a:r>
              <a:rPr lang="en-GB" sz="1200" dirty="0">
                <a:solidFill>
                  <a:srgbClr val="941100"/>
                </a:solidFill>
                <a:latin typeface="Helvetica" pitchFamily="2" charset="0"/>
                <a:hlinkClick r:id="rId5"/>
              </a:rPr>
              <a:t>/sprint-planning-meeting/</a:t>
            </a:r>
            <a:endParaRPr lang="en-GB" sz="1200" dirty="0">
              <a:solidFill>
                <a:srgbClr val="941100"/>
              </a:solidFill>
              <a:latin typeface="Helvetica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6A41E92-05EE-F84B-AFD5-5512D4E594B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Cutout/>
                    </a14:imgEffect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20000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rcRect l="1069" r="68215"/>
          <a:stretch/>
        </p:blipFill>
        <p:spPr>
          <a:xfrm>
            <a:off x="0" y="13458"/>
            <a:ext cx="1167062" cy="13781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82B0A6-AC49-3545-8201-5AFAE7FEEEFD}"/>
              </a:ext>
            </a:extLst>
          </p:cNvPr>
          <p:cNvSpPr/>
          <p:nvPr/>
        </p:nvSpPr>
        <p:spPr>
          <a:xfrm>
            <a:off x="1167062" y="-4048"/>
            <a:ext cx="7976938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                                                                             </a:t>
            </a:r>
            <a:r>
              <a:rPr lang="en-US" sz="1600" dirty="0">
                <a:latin typeface="Helvetica" pitchFamily="2" charset="0"/>
              </a:rPr>
              <a:t> </a:t>
            </a:r>
            <a:endParaRPr lang="en-US" sz="1600" i="1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GB" b="1" dirty="0">
                <a:solidFill>
                  <a:schemeClr val="bg1"/>
                </a:solidFill>
                <a:latin typeface="Helvetica" pitchFamily="2" charset="0"/>
              </a:rPr>
              <a:t>             </a:t>
            </a:r>
            <a:r>
              <a:rPr lang="en-GB" sz="2600" b="1" dirty="0">
                <a:solidFill>
                  <a:schemeClr val="bg1"/>
                </a:solidFill>
                <a:latin typeface="Helvetica" pitchFamily="2" charset="0"/>
              </a:rPr>
              <a:t>Personal Tutor Weekly Meetings  </a:t>
            </a:r>
          </a:p>
          <a:p>
            <a:endParaRPr lang="en-GB" sz="2200" b="1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</p:txBody>
      </p:sp>
      <p:pic>
        <p:nvPicPr>
          <p:cNvPr id="1028" name="Picture 4" descr="Re-boot your Sprint Planning - PM Power Consulting">
            <a:extLst>
              <a:ext uri="{FF2B5EF4-FFF2-40B4-BE49-F238E27FC236}">
                <a16:creationId xmlns:a16="http://schemas.microsoft.com/office/drawing/2014/main" id="{E36F6D29-8469-0448-BB93-BC0E74A40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384" y="1435399"/>
            <a:ext cx="4250073" cy="225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4197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4422" y="1196281"/>
            <a:ext cx="8695156" cy="793645"/>
          </a:xfrm>
        </p:spPr>
        <p:txBody>
          <a:bodyPr>
            <a:normAutofit fontScale="90000"/>
          </a:bodyPr>
          <a:lstStyle/>
          <a:p>
            <a:b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</a:br>
            <a: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  <a:t>Sprint Planning Meeting</a:t>
            </a:r>
            <a:endParaRPr lang="ro-RO" sz="3600" b="1" dirty="0">
              <a:solidFill>
                <a:schemeClr val="tx1"/>
              </a:solidFill>
              <a:effectLst/>
              <a:latin typeface="Helvetica" pitchFamily="2" charset="0"/>
              <a:cs typeface="Tahoma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6A41E92-05EE-F84B-AFD5-5512D4E594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20000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rcRect l="1069" r="68215"/>
          <a:stretch/>
        </p:blipFill>
        <p:spPr>
          <a:xfrm>
            <a:off x="0" y="13458"/>
            <a:ext cx="1167062" cy="13781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82B0A6-AC49-3545-8201-5AFAE7FEEEFD}"/>
              </a:ext>
            </a:extLst>
          </p:cNvPr>
          <p:cNvSpPr/>
          <p:nvPr/>
        </p:nvSpPr>
        <p:spPr>
          <a:xfrm>
            <a:off x="1167062" y="-4048"/>
            <a:ext cx="7976938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                                                                             </a:t>
            </a:r>
            <a:r>
              <a:rPr lang="en-US" sz="1600" dirty="0">
                <a:latin typeface="Helvetica" pitchFamily="2" charset="0"/>
              </a:rPr>
              <a:t> </a:t>
            </a:r>
            <a:endParaRPr lang="en-US" sz="1600" i="1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GB" b="1" dirty="0">
                <a:solidFill>
                  <a:schemeClr val="bg1"/>
                </a:solidFill>
                <a:latin typeface="Helvetica" pitchFamily="2" charset="0"/>
              </a:rPr>
              <a:t>             </a:t>
            </a:r>
            <a:r>
              <a:rPr lang="en-GB" sz="2600" b="1" dirty="0">
                <a:solidFill>
                  <a:schemeClr val="bg1"/>
                </a:solidFill>
                <a:latin typeface="Helvetica" pitchFamily="2" charset="0"/>
              </a:rPr>
              <a:t>Personal Tutor Weekly Meetings  </a:t>
            </a:r>
          </a:p>
          <a:p>
            <a:endParaRPr lang="en-GB" sz="2200" b="1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30FF80-878E-CA40-BD4B-CBAD75FA5573}"/>
              </a:ext>
            </a:extLst>
          </p:cNvPr>
          <p:cNvSpPr txBox="1"/>
          <p:nvPr/>
        </p:nvSpPr>
        <p:spPr>
          <a:xfrm>
            <a:off x="70833" y="4933727"/>
            <a:ext cx="1993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Helvetica" pitchFamily="2" charset="0"/>
              </a:rPr>
              <a:t>Scrum Master</a:t>
            </a:r>
          </a:p>
          <a:p>
            <a:pPr algn="ctr"/>
            <a:r>
              <a:rPr lang="en-GB" dirty="0">
                <a:latin typeface="Helvetica" pitchFamily="2" charset="0"/>
              </a:rPr>
              <a:t>(Nadine)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ED39FC-4898-A84A-834F-6C06AEBF1631}"/>
              </a:ext>
            </a:extLst>
          </p:cNvPr>
          <p:cNvSpPr txBox="1"/>
          <p:nvPr/>
        </p:nvSpPr>
        <p:spPr>
          <a:xfrm>
            <a:off x="2254425" y="5118392"/>
            <a:ext cx="199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Helvetica" pitchFamily="2" charset="0"/>
              </a:rPr>
              <a:t>Product Owner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5E8780-14CB-9F44-83A8-C29D0E8EFF2F}"/>
              </a:ext>
            </a:extLst>
          </p:cNvPr>
          <p:cNvSpPr txBox="1"/>
          <p:nvPr/>
        </p:nvSpPr>
        <p:spPr>
          <a:xfrm>
            <a:off x="5873342" y="5058325"/>
            <a:ext cx="199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Helvetica" pitchFamily="2" charset="0"/>
              </a:rPr>
              <a:t>Development Team</a:t>
            </a:r>
          </a:p>
        </p:txBody>
      </p:sp>
      <p:pic>
        <p:nvPicPr>
          <p:cNvPr id="3074" name="Picture 2" descr="Meet Younger Yoda in STAR WARS: THE HIGH REPUBLIC - Nerdist">
            <a:extLst>
              <a:ext uri="{FF2B5EF4-FFF2-40B4-BE49-F238E27FC236}">
                <a16:creationId xmlns:a16="http://schemas.microsoft.com/office/drawing/2014/main" id="{0F2DE8E0-2DA2-EC47-850A-0665CE6FEB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8" t="7536" r="14878" b="20073"/>
          <a:stretch/>
        </p:blipFill>
        <p:spPr bwMode="auto">
          <a:xfrm>
            <a:off x="224421" y="2396610"/>
            <a:ext cx="1775764" cy="239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rtStation - Star Wars: The High Republic - Avar Kriss (Redesign), Steven  Wayne Art">
            <a:extLst>
              <a:ext uri="{FF2B5EF4-FFF2-40B4-BE49-F238E27FC236}">
                <a16:creationId xmlns:a16="http://schemas.microsoft.com/office/drawing/2014/main" id="{24D5CB26-8BCD-8144-8883-18D954E710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7" t="6362" r="14007" b="20603"/>
          <a:stretch/>
        </p:blipFill>
        <p:spPr bwMode="auto">
          <a:xfrm>
            <a:off x="2363493" y="2379104"/>
            <a:ext cx="1775764" cy="239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tar Wars: The High Republic - Everything We Know So Far">
            <a:extLst>
              <a:ext uri="{FF2B5EF4-FFF2-40B4-BE49-F238E27FC236}">
                <a16:creationId xmlns:a16="http://schemas.microsoft.com/office/drawing/2014/main" id="{8FD8E46B-F9A0-7742-8DB4-919677EC8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583" y="2321917"/>
            <a:ext cx="4383996" cy="246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1200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4422" y="1196281"/>
            <a:ext cx="8695156" cy="793645"/>
          </a:xfrm>
        </p:spPr>
        <p:txBody>
          <a:bodyPr>
            <a:normAutofit fontScale="90000"/>
          </a:bodyPr>
          <a:lstStyle/>
          <a:p>
            <a:b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</a:br>
            <a: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  <a:t>Sprint Planning Meeting</a:t>
            </a:r>
            <a:endParaRPr lang="ro-RO" sz="3600" b="1" dirty="0">
              <a:solidFill>
                <a:schemeClr val="tx1"/>
              </a:solidFill>
              <a:effectLst/>
              <a:latin typeface="Helvetica" pitchFamily="2" charset="0"/>
              <a:cs typeface="Tahoma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6A41E92-05EE-F84B-AFD5-5512D4E594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20000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rcRect l="1069" r="68215"/>
          <a:stretch/>
        </p:blipFill>
        <p:spPr>
          <a:xfrm>
            <a:off x="0" y="13458"/>
            <a:ext cx="1167062" cy="13781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82B0A6-AC49-3545-8201-5AFAE7FEEEFD}"/>
              </a:ext>
            </a:extLst>
          </p:cNvPr>
          <p:cNvSpPr/>
          <p:nvPr/>
        </p:nvSpPr>
        <p:spPr>
          <a:xfrm>
            <a:off x="1167062" y="-4048"/>
            <a:ext cx="7976938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                                                                             </a:t>
            </a:r>
            <a:r>
              <a:rPr lang="en-US" sz="1600" dirty="0">
                <a:latin typeface="Helvetica" pitchFamily="2" charset="0"/>
              </a:rPr>
              <a:t> </a:t>
            </a:r>
            <a:endParaRPr lang="en-US" sz="1600" i="1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GB" b="1" dirty="0">
                <a:solidFill>
                  <a:schemeClr val="bg1"/>
                </a:solidFill>
                <a:latin typeface="Helvetica" pitchFamily="2" charset="0"/>
              </a:rPr>
              <a:t>             </a:t>
            </a:r>
            <a:r>
              <a:rPr lang="en-GB" sz="2600" b="1" dirty="0">
                <a:solidFill>
                  <a:schemeClr val="bg1"/>
                </a:solidFill>
                <a:latin typeface="Helvetica" pitchFamily="2" charset="0"/>
              </a:rPr>
              <a:t>Personal Tutor Weekly Meetings  </a:t>
            </a:r>
          </a:p>
          <a:p>
            <a:endParaRPr lang="en-GB" sz="2200" b="1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0F329A-D8B0-CF42-880C-CA54167735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2357"/>
          <a:stretch/>
        </p:blipFill>
        <p:spPr>
          <a:xfrm>
            <a:off x="403182" y="2363446"/>
            <a:ext cx="2400300" cy="25046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430FF80-878E-CA40-BD4B-CBAD75FA5573}"/>
              </a:ext>
            </a:extLst>
          </p:cNvPr>
          <p:cNvSpPr txBox="1"/>
          <p:nvPr/>
        </p:nvSpPr>
        <p:spPr>
          <a:xfrm>
            <a:off x="583531" y="4830722"/>
            <a:ext cx="199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Helvetica" pitchFamily="2" charset="0"/>
              </a:rPr>
              <a:t>Product backlog</a:t>
            </a:r>
          </a:p>
        </p:txBody>
      </p:sp>
    </p:spTree>
    <p:extLst>
      <p:ext uri="{BB962C8B-B14F-4D97-AF65-F5344CB8AC3E}">
        <p14:creationId xmlns:p14="http://schemas.microsoft.com/office/powerpoint/2010/main" val="2163374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4422" y="1196281"/>
            <a:ext cx="8695156" cy="793645"/>
          </a:xfrm>
        </p:spPr>
        <p:txBody>
          <a:bodyPr>
            <a:normAutofit fontScale="90000"/>
          </a:bodyPr>
          <a:lstStyle/>
          <a:p>
            <a:b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</a:br>
            <a: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  <a:t>Sprint Planning Meeting</a:t>
            </a:r>
            <a:endParaRPr lang="ro-RO" sz="3600" b="1" dirty="0">
              <a:solidFill>
                <a:schemeClr val="tx1"/>
              </a:solidFill>
              <a:effectLst/>
              <a:latin typeface="Helvetica" pitchFamily="2" charset="0"/>
              <a:cs typeface="Tahoma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6A41E92-05EE-F84B-AFD5-5512D4E594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20000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rcRect l="1069" r="68215"/>
          <a:stretch/>
        </p:blipFill>
        <p:spPr>
          <a:xfrm>
            <a:off x="0" y="13458"/>
            <a:ext cx="1167062" cy="13781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82B0A6-AC49-3545-8201-5AFAE7FEEEFD}"/>
              </a:ext>
            </a:extLst>
          </p:cNvPr>
          <p:cNvSpPr/>
          <p:nvPr/>
        </p:nvSpPr>
        <p:spPr>
          <a:xfrm>
            <a:off x="1167062" y="-4048"/>
            <a:ext cx="7976938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                                                                             </a:t>
            </a:r>
            <a:r>
              <a:rPr lang="en-US" sz="1600" dirty="0">
                <a:latin typeface="Helvetica" pitchFamily="2" charset="0"/>
              </a:rPr>
              <a:t> </a:t>
            </a:r>
            <a:endParaRPr lang="en-US" sz="1600" i="1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GB" b="1" dirty="0">
                <a:solidFill>
                  <a:schemeClr val="bg1"/>
                </a:solidFill>
                <a:latin typeface="Helvetica" pitchFamily="2" charset="0"/>
              </a:rPr>
              <a:t>             </a:t>
            </a:r>
            <a:r>
              <a:rPr lang="en-GB" sz="2600" b="1" dirty="0">
                <a:solidFill>
                  <a:schemeClr val="bg1"/>
                </a:solidFill>
                <a:latin typeface="Helvetica" pitchFamily="2" charset="0"/>
              </a:rPr>
              <a:t>Personal Tutor Weekly Meetings  </a:t>
            </a:r>
          </a:p>
          <a:p>
            <a:endParaRPr lang="en-GB" sz="2200" b="1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0F329A-D8B0-CF42-880C-CA54167735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2357"/>
          <a:stretch/>
        </p:blipFill>
        <p:spPr>
          <a:xfrm>
            <a:off x="403182" y="2363446"/>
            <a:ext cx="2400300" cy="25046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04B549-B7D9-134C-8567-588BB5B1FD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1631" y="2363446"/>
            <a:ext cx="1993900" cy="293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458EA9-97FC-944F-AA77-C1678D91B4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6917"/>
          <a:stretch/>
        </p:blipFill>
        <p:spPr>
          <a:xfrm>
            <a:off x="371432" y="2261846"/>
            <a:ext cx="2463800" cy="26062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4D23E0-B0F0-1348-BC56-5AA3359D0D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8768" y="2496796"/>
            <a:ext cx="2286000" cy="2667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B60091-AEE5-8D40-BFE5-096CD376837F}"/>
              </a:ext>
            </a:extLst>
          </p:cNvPr>
          <p:cNvSpPr txBox="1"/>
          <p:nvPr/>
        </p:nvSpPr>
        <p:spPr>
          <a:xfrm>
            <a:off x="3377735" y="4868075"/>
            <a:ext cx="46072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Helvetica" pitchFamily="2" charset="0"/>
              </a:rPr>
              <a:t>Select backlog items to be delivered during this first sprint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860CF7-2EB0-F64D-A20C-C93F2E9DC08D}"/>
              </a:ext>
            </a:extLst>
          </p:cNvPr>
          <p:cNvSpPr txBox="1"/>
          <p:nvPr/>
        </p:nvSpPr>
        <p:spPr>
          <a:xfrm>
            <a:off x="583531" y="4748297"/>
            <a:ext cx="199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Helvetica" pitchFamily="2" charset="0"/>
              </a:rPr>
              <a:t>Product backlog</a:t>
            </a:r>
          </a:p>
        </p:txBody>
      </p:sp>
    </p:spTree>
    <p:extLst>
      <p:ext uri="{BB962C8B-B14F-4D97-AF65-F5344CB8AC3E}">
        <p14:creationId xmlns:p14="http://schemas.microsoft.com/office/powerpoint/2010/main" val="2985428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86A41E92-05EE-F84B-AFD5-5512D4E594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20000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rcRect l="1069" r="68215"/>
          <a:stretch/>
        </p:blipFill>
        <p:spPr>
          <a:xfrm>
            <a:off x="0" y="13458"/>
            <a:ext cx="1167062" cy="13781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82B0A6-AC49-3545-8201-5AFAE7FEEEFD}"/>
              </a:ext>
            </a:extLst>
          </p:cNvPr>
          <p:cNvSpPr/>
          <p:nvPr/>
        </p:nvSpPr>
        <p:spPr>
          <a:xfrm>
            <a:off x="1167062" y="-4048"/>
            <a:ext cx="7947441" cy="123110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                                                                            </a:t>
            </a:r>
          </a:p>
          <a:p>
            <a:r>
              <a:rPr lang="en-US" sz="2600" b="1" dirty="0">
                <a:solidFill>
                  <a:schemeClr val="bg1"/>
                </a:solidFill>
                <a:latin typeface="Helvetica" pitchFamily="2" charset="0"/>
              </a:rPr>
              <a:t>                            </a:t>
            </a:r>
            <a:r>
              <a:rPr lang="en-GB" sz="2600" b="1" dirty="0">
                <a:solidFill>
                  <a:schemeClr val="bg1"/>
                </a:solidFill>
                <a:latin typeface="Helvetica" pitchFamily="2" charset="0"/>
              </a:rPr>
              <a:t>Sprint 1 Plan</a:t>
            </a:r>
          </a:p>
          <a:p>
            <a:endParaRPr lang="en-GB" sz="2200" b="1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144D78-3ADF-0E42-A368-DEC2665B63BC}"/>
              </a:ext>
            </a:extLst>
          </p:cNvPr>
          <p:cNvSpPr/>
          <p:nvPr/>
        </p:nvSpPr>
        <p:spPr>
          <a:xfrm>
            <a:off x="698326" y="2327107"/>
            <a:ext cx="774734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0000"/>
                </a:solidFill>
                <a:latin typeface="Helvetica" pitchFamily="2" charset="0"/>
              </a:rPr>
              <a:t>User-story/feature</a:t>
            </a:r>
            <a:endParaRPr lang="en-GB" dirty="0">
              <a:solidFill>
                <a:srgbClr val="000000"/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b="1" dirty="0">
              <a:solidFill>
                <a:srgbClr val="000000"/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0000"/>
                </a:solidFill>
                <a:latin typeface="Helvetica" pitchFamily="2" charset="0"/>
              </a:rPr>
              <a:t>Subtasks and estimation for each task</a:t>
            </a:r>
            <a:endParaRPr lang="en-GB" dirty="0">
              <a:solidFill>
                <a:srgbClr val="000000"/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b="1" dirty="0">
              <a:solidFill>
                <a:srgbClr val="000000"/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0000"/>
                </a:solidFill>
                <a:latin typeface="Helvetica" pitchFamily="2" charset="0"/>
              </a:rPr>
              <a:t>Who is the sprint lead (product owner)?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>
              <a:solidFill>
                <a:srgbClr val="000000"/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000000"/>
                </a:solidFill>
                <a:latin typeface="Helvetica" pitchFamily="2" charset="0"/>
              </a:rPr>
              <a:t>Rationale for the selection and work allocation</a:t>
            </a:r>
            <a:endParaRPr lang="en-GB" dirty="0">
              <a:solidFill>
                <a:srgbClr val="000000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8FC780-5EA3-E242-8287-776D2592812A}"/>
              </a:ext>
            </a:extLst>
          </p:cNvPr>
          <p:cNvSpPr/>
          <p:nvPr/>
        </p:nvSpPr>
        <p:spPr>
          <a:xfrm>
            <a:off x="1346201" y="1391573"/>
            <a:ext cx="6985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C00000"/>
                </a:solidFill>
                <a:latin typeface="Helvetica" pitchFamily="2" charset="0"/>
              </a:rPr>
              <a:t>Due date: Friday 20</a:t>
            </a:r>
            <a:r>
              <a:rPr lang="en-GB" b="1" baseline="30000" dirty="0">
                <a:solidFill>
                  <a:srgbClr val="C00000"/>
                </a:solidFill>
                <a:latin typeface="Helvetica" pitchFamily="2" charset="0"/>
              </a:rPr>
              <a:t>th</a:t>
            </a:r>
            <a:r>
              <a:rPr lang="en-GB" b="1" dirty="0">
                <a:solidFill>
                  <a:srgbClr val="C00000"/>
                </a:solidFill>
                <a:latin typeface="Helvetica" pitchFamily="2" charset="0"/>
              </a:rPr>
              <a:t> Nov 2020 at 11:00 a.m.</a:t>
            </a:r>
            <a:endParaRPr lang="en-GB" b="1" i="0" dirty="0">
              <a:solidFill>
                <a:srgbClr val="C00000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809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4422" y="1196281"/>
            <a:ext cx="8695156" cy="793645"/>
          </a:xfrm>
        </p:spPr>
        <p:txBody>
          <a:bodyPr>
            <a:normAutofit fontScale="90000"/>
          </a:bodyPr>
          <a:lstStyle/>
          <a:p>
            <a:b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</a:br>
            <a:r>
              <a:rPr lang="en-GB" sz="3200" b="1" dirty="0">
                <a:solidFill>
                  <a:schemeClr val="tx1"/>
                </a:solidFill>
                <a:effectLst/>
                <a:latin typeface="Helvetica" pitchFamily="2" charset="0"/>
                <a:cs typeface="Tahoma"/>
              </a:rPr>
              <a:t>Sprint Planning Meeting</a:t>
            </a:r>
            <a:endParaRPr lang="ro-RO" sz="3600" b="1" dirty="0">
              <a:solidFill>
                <a:schemeClr val="tx1"/>
              </a:solidFill>
              <a:effectLst/>
              <a:latin typeface="Helvetica" pitchFamily="2" charset="0"/>
              <a:cs typeface="Tahoma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6A41E92-05EE-F84B-AFD5-5512D4E594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20000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rcRect l="1069" r="68215"/>
          <a:stretch/>
        </p:blipFill>
        <p:spPr>
          <a:xfrm>
            <a:off x="0" y="13458"/>
            <a:ext cx="1167062" cy="13781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82B0A6-AC49-3545-8201-5AFAE7FEEEFD}"/>
              </a:ext>
            </a:extLst>
          </p:cNvPr>
          <p:cNvSpPr/>
          <p:nvPr/>
        </p:nvSpPr>
        <p:spPr>
          <a:xfrm>
            <a:off x="1167062" y="-4048"/>
            <a:ext cx="7976938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                                                                             </a:t>
            </a:r>
            <a:r>
              <a:rPr lang="en-US" sz="1600" dirty="0">
                <a:latin typeface="Helvetica" pitchFamily="2" charset="0"/>
              </a:rPr>
              <a:t> </a:t>
            </a:r>
            <a:endParaRPr lang="en-US" sz="1600" i="1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GB" b="1" dirty="0">
                <a:solidFill>
                  <a:schemeClr val="bg1"/>
                </a:solidFill>
                <a:latin typeface="Helvetica" pitchFamily="2" charset="0"/>
              </a:rPr>
              <a:t>             </a:t>
            </a:r>
            <a:r>
              <a:rPr lang="en-GB" sz="2600" b="1" dirty="0">
                <a:solidFill>
                  <a:schemeClr val="bg1"/>
                </a:solidFill>
                <a:latin typeface="Helvetica" pitchFamily="2" charset="0"/>
              </a:rPr>
              <a:t>Personal Tutor Weekly Meetings  </a:t>
            </a:r>
          </a:p>
          <a:p>
            <a:endParaRPr lang="en-GB" sz="2200" b="1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</p:txBody>
      </p:sp>
      <p:pic>
        <p:nvPicPr>
          <p:cNvPr id="6" name="Picture 2" descr="Effective Agile sprint planning with a sprint planning template &amp; guide">
            <a:extLst>
              <a:ext uri="{FF2B5EF4-FFF2-40B4-BE49-F238E27FC236}">
                <a16:creationId xmlns:a16="http://schemas.microsoft.com/office/drawing/2014/main" id="{ADA4FB1A-6FED-7E48-8B99-BB5679CB85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32"/>
          <a:stretch/>
        </p:blipFill>
        <p:spPr bwMode="auto">
          <a:xfrm>
            <a:off x="2120613" y="2118908"/>
            <a:ext cx="4902771" cy="3453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EA5B528-DC50-8347-A3B7-538135C735B0}"/>
              </a:ext>
            </a:extLst>
          </p:cNvPr>
          <p:cNvSpPr/>
          <p:nvPr/>
        </p:nvSpPr>
        <p:spPr>
          <a:xfrm>
            <a:off x="1034380" y="5701532"/>
            <a:ext cx="75127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latin typeface="Helvetica" pitchFamily="2" charset="0"/>
                <a:hlinkClick r:id="rId6"/>
              </a:rPr>
              <a:t>https://projects.invisionapp.com/freehand/document/aDMv0x5mx</a:t>
            </a:r>
            <a:endParaRPr lang="en-GB" sz="20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393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86A41E92-05EE-F84B-AFD5-5512D4E594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200000"/>
                    </a14:imgEffect>
                    <a14:imgEffect>
                      <a14:brightnessContrast bright="40000" contrast="100000"/>
                    </a14:imgEffect>
                  </a14:imgLayer>
                </a14:imgProps>
              </a:ext>
            </a:extLst>
          </a:blip>
          <a:srcRect l="1069" r="68215"/>
          <a:stretch/>
        </p:blipFill>
        <p:spPr>
          <a:xfrm>
            <a:off x="0" y="13458"/>
            <a:ext cx="1167062" cy="13781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82B0A6-AC49-3545-8201-5AFAE7FEEEFD}"/>
              </a:ext>
            </a:extLst>
          </p:cNvPr>
          <p:cNvSpPr/>
          <p:nvPr/>
        </p:nvSpPr>
        <p:spPr>
          <a:xfrm>
            <a:off x="1167062" y="-4048"/>
            <a:ext cx="7947441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                                                                             </a:t>
            </a:r>
            <a:r>
              <a:rPr lang="en-US" sz="1600" dirty="0">
                <a:latin typeface="Helvetica" pitchFamily="2" charset="0"/>
              </a:rPr>
              <a:t> </a:t>
            </a:r>
            <a:endParaRPr lang="en-US" sz="1600" i="1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GB" b="1" dirty="0">
                <a:solidFill>
                  <a:schemeClr val="bg1"/>
                </a:solidFill>
                <a:latin typeface="Helvetica" pitchFamily="2" charset="0"/>
              </a:rPr>
              <a:t>             </a:t>
            </a:r>
            <a:r>
              <a:rPr lang="en-GB" sz="2600" b="1" dirty="0">
                <a:solidFill>
                  <a:schemeClr val="bg1"/>
                </a:solidFill>
                <a:latin typeface="Helvetica" pitchFamily="2" charset="0"/>
              </a:rPr>
              <a:t>Personal Tutor Weekly Meetings  </a:t>
            </a:r>
          </a:p>
          <a:p>
            <a:endParaRPr lang="en-GB" sz="2200" b="1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8FB603-1521-1048-8FDB-F61BA4A90636}"/>
              </a:ext>
            </a:extLst>
          </p:cNvPr>
          <p:cNvSpPr/>
          <p:nvPr/>
        </p:nvSpPr>
        <p:spPr>
          <a:xfrm>
            <a:off x="293920" y="1964577"/>
            <a:ext cx="851597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Questions?</a:t>
            </a:r>
          </a:p>
          <a:p>
            <a:pPr algn="ctr" eaLnBrk="0" hangingPunct="0">
              <a:defRPr/>
            </a:pPr>
            <a:endParaRPr lang="en-US" sz="2200" b="1" dirty="0">
              <a:latin typeface="Helvetica" pitchFamily="2" charset="0"/>
              <a:cs typeface="Tahoma"/>
            </a:endParaRPr>
          </a:p>
          <a:p>
            <a:pPr algn="ctr" eaLnBrk="0" hangingPunct="0">
              <a:defRPr/>
            </a:pPr>
            <a:r>
              <a:rPr lang="en-US" sz="2200" b="1" dirty="0">
                <a:latin typeface="Helvetica" pitchFamily="2" charset="0"/>
                <a:cs typeface="Tahoma"/>
              </a:rPr>
              <a:t>Office hours: Monday</a:t>
            </a:r>
            <a:r>
              <a:rPr lang="en-US" sz="2200" dirty="0">
                <a:latin typeface="Helvetica" pitchFamily="2" charset="0"/>
                <a:cs typeface="Tahoma"/>
              </a:rPr>
              <a:t> 2:30 p.m. - 3:30 p.m.</a:t>
            </a:r>
          </a:p>
          <a:p>
            <a:pPr algn="ctr" eaLnBrk="0" hangingPunct="0">
              <a:defRPr/>
            </a:pPr>
            <a:endParaRPr lang="en-US" sz="2200" b="1" dirty="0">
              <a:latin typeface="Helvetica" pitchFamily="2" charset="0"/>
              <a:cs typeface="Tahoma"/>
            </a:endParaRPr>
          </a:p>
          <a:p>
            <a:pPr algn="ctr" eaLnBrk="0" hangingPunct="0">
              <a:defRPr/>
            </a:pPr>
            <a:r>
              <a:rPr lang="en-US" sz="2200" b="1" dirty="0">
                <a:latin typeface="Helvetica" pitchFamily="2" charset="0"/>
                <a:cs typeface="Tahoma"/>
              </a:rPr>
              <a:t>Email: </a:t>
            </a:r>
            <a:r>
              <a:rPr lang="en-US" sz="2200" dirty="0">
                <a:latin typeface="Helvetica" pitchFamily="2" charset="0"/>
                <a:cs typeface="Tahom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Nadine.Aburumman@brunel.ac.uk</a:t>
            </a:r>
            <a:endParaRPr lang="en-US" sz="2200" dirty="0">
              <a:latin typeface="Helvetica" pitchFamily="2" charset="0"/>
              <a:cs typeface="Tahoma"/>
            </a:endParaRPr>
          </a:p>
          <a:p>
            <a:pPr algn="ctr" eaLnBrk="0" hangingPunct="0">
              <a:defRPr/>
            </a:pPr>
            <a:endParaRPr lang="hr-HR" sz="2200" dirty="0">
              <a:latin typeface="Helvetica" pitchFamily="2" charset="0"/>
              <a:cs typeface="Tahoma"/>
            </a:endParaRPr>
          </a:p>
          <a:p>
            <a:pPr algn="ctr" eaLnBrk="0" hangingPunct="0">
              <a:defRPr/>
            </a:pPr>
            <a:r>
              <a:rPr lang="en-US" sz="2200" b="1" dirty="0">
                <a:latin typeface="Helvetica" pitchFamily="2" charset="0"/>
                <a:cs typeface="Tahoma"/>
              </a:rPr>
              <a:t>Book an appointment:</a:t>
            </a:r>
          </a:p>
          <a:p>
            <a:pPr algn="ctr" eaLnBrk="0" hangingPunct="0">
              <a:defRPr/>
            </a:pPr>
            <a:endParaRPr lang="en-US" sz="2200" b="1" dirty="0">
              <a:latin typeface="Helvetica" pitchFamily="2" charset="0"/>
              <a:cs typeface="Tahoma"/>
            </a:endParaRPr>
          </a:p>
          <a:p>
            <a:pPr algn="ctr" eaLnBrk="0" hangingPunct="0">
              <a:defRPr/>
            </a:pPr>
            <a:r>
              <a:rPr lang="hr-HR" sz="2200" dirty="0">
                <a:latin typeface="Helvetica" pitchFamily="2" charset="0"/>
                <a:cs typeface="Tahom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https://nadineaburumman.youcanbook.me/</a:t>
            </a:r>
            <a:endParaRPr lang="en-US" sz="2200" b="1" dirty="0">
              <a:latin typeface="Helvetica" pitchFamily="2" charset="0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1610058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44855</TotalTime>
  <Words>251</Words>
  <Application>Microsoft Macintosh PowerPoint</Application>
  <PresentationFormat>On-screen Show (4:3)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Century Gothic</vt:lpstr>
      <vt:lpstr>Courier New</vt:lpstr>
      <vt:lpstr>Helvetica</vt:lpstr>
      <vt:lpstr>Palatino Linotype</vt:lpstr>
      <vt:lpstr>Segoe UI</vt:lpstr>
      <vt:lpstr>Times</vt:lpstr>
      <vt:lpstr>Executive</vt:lpstr>
      <vt:lpstr> Week 8 Tutorial: Sprint Plan</vt:lpstr>
      <vt:lpstr> Sprint Planning Meeting</vt:lpstr>
      <vt:lpstr> Sprint Planning Meeting</vt:lpstr>
      <vt:lpstr> Sprint Planning Meeting</vt:lpstr>
      <vt:lpstr>PowerPoint Presentation</vt:lpstr>
      <vt:lpstr> Sprint Planning Meeting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Position Based Skinning of Skeleton-driven Deformable Characters</dc:title>
  <dc:creator>apple apple</dc:creator>
  <cp:lastModifiedBy>Nadine Aburumman (Staff)</cp:lastModifiedBy>
  <cp:revision>1731</cp:revision>
  <cp:lastPrinted>2019-09-25T09:45:33Z</cp:lastPrinted>
  <dcterms:created xsi:type="dcterms:W3CDTF">2014-05-17T18:09:37Z</dcterms:created>
  <dcterms:modified xsi:type="dcterms:W3CDTF">2020-11-18T18:02:01Z</dcterms:modified>
</cp:coreProperties>
</file>

<file path=docProps/thumbnail.jpeg>
</file>